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8" r:id="rId8"/>
    <p:sldId id="261" r:id="rId9"/>
    <p:sldId id="266" r:id="rId10"/>
    <p:sldId id="263" r:id="rId11"/>
    <p:sldId id="264" r:id="rId12"/>
    <p:sldId id="265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90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61AD-7E7C-4B63-ACD2-F07753DCAFBC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7A1F4-8315-481F-9899-C9688E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97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61AD-7E7C-4B63-ACD2-F07753DCAFBC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7A1F4-8315-481F-9899-C9688E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154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61AD-7E7C-4B63-ACD2-F07753DCAFBC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7A1F4-8315-481F-9899-C9688E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86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61AD-7E7C-4B63-ACD2-F07753DCAFBC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7A1F4-8315-481F-9899-C9688E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976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61AD-7E7C-4B63-ACD2-F07753DCAFBC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7A1F4-8315-481F-9899-C9688E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21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61AD-7E7C-4B63-ACD2-F07753DCAFBC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7A1F4-8315-481F-9899-C9688E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770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61AD-7E7C-4B63-ACD2-F07753DCAFBC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7A1F4-8315-481F-9899-C9688E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014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61AD-7E7C-4B63-ACD2-F07753DCAFBC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7A1F4-8315-481F-9899-C9688E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90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61AD-7E7C-4B63-ACD2-F07753DCAFBC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7A1F4-8315-481F-9899-C9688E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881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61AD-7E7C-4B63-ACD2-F07753DCAFBC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7A1F4-8315-481F-9899-C9688E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93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61AD-7E7C-4B63-ACD2-F07753DCAFBC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7A1F4-8315-481F-9899-C9688E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459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561AD-7E7C-4B63-ACD2-F07753DCAFBC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7A1F4-8315-481F-9899-C9688E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557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772400" cy="2228850"/>
          </a:xfrm>
        </p:spPr>
        <p:txBody>
          <a:bodyPr>
            <a:normAutofit/>
          </a:bodyPr>
          <a:lstStyle/>
          <a:p>
            <a:r>
              <a:rPr lang="en-US" dirty="0" smtClean="0"/>
              <a:t>Center for</a:t>
            </a:r>
            <a:br>
              <a:rPr lang="en-US" dirty="0" smtClean="0"/>
            </a:br>
            <a:r>
              <a:rPr lang="en-US" dirty="0" smtClean="0"/>
              <a:t> Substance Abuse Prevention (CSAP) Six and STAR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4876800"/>
            <a:ext cx="5715000" cy="1447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Heather Burnham, MPH, CHES</a:t>
            </a:r>
          </a:p>
          <a:p>
            <a:r>
              <a:rPr lang="en-US" dirty="0" smtClean="0"/>
              <a:t>Prevention Program Manager</a:t>
            </a:r>
          </a:p>
          <a:p>
            <a:r>
              <a:rPr lang="en-US" dirty="0" smtClean="0"/>
              <a:t>Office of Substance Abuse Prevention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86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 CSAP 6 graph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1200"/>
            <a:ext cx="8229600" cy="3727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569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1450"/>
            <a:ext cx="9172575" cy="651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286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burnhamh\AppData\Local\Microsoft\Windows\Temporary Internet Files\Content.IE5\JI4UPTL5\exclamation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834" y="3949178"/>
            <a:ext cx="1295400" cy="1152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Strategy/SPF Pie Chart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9144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0200"/>
            <a:ext cx="7848600" cy="473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Up Arrow 3"/>
          <p:cNvSpPr/>
          <p:nvPr/>
        </p:nvSpPr>
        <p:spPr>
          <a:xfrm>
            <a:off x="6248400" y="6148387"/>
            <a:ext cx="533400" cy="3714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12507" y="6148387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(Three programs in SPF have been paid)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11688" y="2286000"/>
            <a:ext cx="240371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/>
              <a:t>BUT includes Evaluation and Assessment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719057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this mean?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09800"/>
            <a:ext cx="7848084" cy="2748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90600" y="5468539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What about the populations served?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4734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Examples: </a:t>
            </a:r>
          </a:p>
          <a:p>
            <a:pPr lvl="1"/>
            <a:r>
              <a:rPr lang="en-US" dirty="0" smtClean="0"/>
              <a:t>Cop cars (perception of risk)</a:t>
            </a:r>
          </a:p>
          <a:p>
            <a:pPr lvl="1"/>
            <a:r>
              <a:rPr lang="en-US" dirty="0" smtClean="0"/>
              <a:t>Green spaces (access)</a:t>
            </a:r>
          </a:p>
          <a:p>
            <a:pPr lvl="1"/>
            <a:r>
              <a:rPr lang="en-US" dirty="0" smtClean="0"/>
              <a:t>Convenience stores (access)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Definition: </a:t>
            </a:r>
          </a:p>
          <a:p>
            <a:pPr marL="0" indent="0">
              <a:buNone/>
            </a:pPr>
            <a:r>
              <a:rPr lang="en-US" dirty="0" smtClean="0"/>
              <a:t>Establishes or changes written or  ___________ community standards, codes, and ____________,</a:t>
            </a:r>
          </a:p>
          <a:p>
            <a:pPr marL="0" indent="0">
              <a:buNone/>
            </a:pPr>
            <a:r>
              <a:rPr lang="en-US" dirty="0"/>
              <a:t>t</a:t>
            </a:r>
            <a:r>
              <a:rPr lang="en-US" dirty="0" smtClean="0"/>
              <a:t>hereby influencing alcohol and other drug use by the general population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91200" y="3886200"/>
            <a:ext cx="17974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unwritten</a:t>
            </a:r>
            <a:endParaRPr lang="en-US" sz="3000" dirty="0"/>
          </a:p>
        </p:txBody>
      </p:sp>
      <p:sp>
        <p:nvSpPr>
          <p:cNvPr id="5" name="TextBox 4"/>
          <p:cNvSpPr txBox="1"/>
          <p:nvPr/>
        </p:nvSpPr>
        <p:spPr>
          <a:xfrm>
            <a:off x="6019800" y="4333875"/>
            <a:ext cx="17212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attitudes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521132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Based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Definition:</a:t>
            </a:r>
          </a:p>
          <a:p>
            <a:pPr marL="0" indent="0">
              <a:buNone/>
            </a:pPr>
            <a:r>
              <a:rPr lang="en-US" dirty="0" smtClean="0"/>
              <a:t>Provides ongoing networking ________ and technical assistance to community groups or agencies. </a:t>
            </a:r>
          </a:p>
          <a:p>
            <a:pPr marL="0" indent="0">
              <a:buNone/>
            </a:pPr>
            <a:r>
              <a:rPr lang="en-US" dirty="0" smtClean="0"/>
              <a:t>It encompasses neighborhood-based, grassroots empowerment models using action ________ and collaborative systems planning.</a:t>
            </a:r>
            <a:endParaRPr lang="en-US" dirty="0" smtClean="0"/>
          </a:p>
          <a:p>
            <a:r>
              <a:rPr lang="en-US" dirty="0" smtClean="0"/>
              <a:t>Examples?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76164" y="20574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activities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538415" y="4162567"/>
            <a:ext cx="16445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</a:t>
            </a:r>
            <a:r>
              <a:rPr lang="en-US" sz="3200" dirty="0" smtClean="0"/>
              <a:t>lanning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81162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Dissemination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Definition:</a:t>
            </a:r>
          </a:p>
          <a:p>
            <a:pPr lvl="1"/>
            <a:r>
              <a:rPr lang="en-US" dirty="0" smtClean="0"/>
              <a:t>Provides knowledge and increases awareness</a:t>
            </a:r>
          </a:p>
          <a:p>
            <a:pPr lvl="1" indent="0">
              <a:buNone/>
            </a:pPr>
            <a:r>
              <a:rPr lang="en-US" dirty="0" smtClean="0"/>
              <a:t> of the _______ and extent of alcohol and other drug use, abuse, and addiction, as well as their ______ on individuals, families, and communities;</a:t>
            </a:r>
          </a:p>
          <a:p>
            <a:pPr lvl="1"/>
            <a:r>
              <a:rPr lang="en-US" dirty="0" smtClean="0"/>
              <a:t>provides knowledge and increases awareness </a:t>
            </a:r>
          </a:p>
          <a:p>
            <a:pPr marL="736600" lvl="1" indent="0">
              <a:buNone/>
            </a:pPr>
            <a:r>
              <a:rPr lang="en-US" dirty="0" smtClean="0"/>
              <a:t>of available prevention and treatment programs and ________.</a:t>
            </a:r>
          </a:p>
          <a:p>
            <a:pPr lvl="1"/>
            <a:r>
              <a:rPr lang="en-US" dirty="0" smtClean="0"/>
              <a:t>Characterized by one-way communication from source to audience, with limited contact between the two.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62200" y="2265402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nature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3124327"/>
            <a:ext cx="1246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effects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939119" y="4394579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services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00563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133600"/>
          </a:xfrm>
        </p:spPr>
        <p:txBody>
          <a:bodyPr>
            <a:normAutofit/>
          </a:bodyPr>
          <a:lstStyle/>
          <a:p>
            <a:r>
              <a:rPr lang="en-US" dirty="0" smtClean="0"/>
              <a:t>How do you know if your activity is a</a:t>
            </a:r>
          </a:p>
          <a:p>
            <a:pPr marL="0" indent="0">
              <a:buNone/>
            </a:pPr>
            <a:endParaRPr lang="en-US" sz="1100" dirty="0" smtClean="0"/>
          </a:p>
          <a:p>
            <a:pPr marL="341313" indent="0">
              <a:buNone/>
            </a:pPr>
            <a:r>
              <a:rPr lang="en-US" dirty="0" smtClean="0"/>
              <a:t>Community Based Process         OR  </a:t>
            </a:r>
          </a:p>
          <a:p>
            <a:pPr marL="341313" indent="0">
              <a:buNone/>
            </a:pPr>
            <a:endParaRPr lang="en-US" sz="900" dirty="0" smtClean="0"/>
          </a:p>
          <a:p>
            <a:pPr marL="341313" indent="0">
              <a:buNone/>
            </a:pPr>
            <a:r>
              <a:rPr lang="en-US" dirty="0" smtClean="0"/>
              <a:t>Environmental one?</a:t>
            </a:r>
          </a:p>
          <a:p>
            <a:pPr marL="341313" indent="0">
              <a:buNone/>
            </a:pPr>
            <a:endParaRPr lang="en-US" sz="9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04800" y="35052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Of those three, which is the least effective?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0722" y="4089975"/>
            <a:ext cx="7467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Tabling and health fairs (not recommended)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Most often, which CSAP 6 is it?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If you have to table, how could it be done as another CSAP 6?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5905857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Which CSAP 6 do most of the strategies fit under?</a:t>
            </a:r>
          </a:p>
        </p:txBody>
      </p:sp>
    </p:spTree>
    <p:extLst>
      <p:ext uri="{BB962C8B-B14F-4D97-AF65-F5344CB8AC3E}">
        <p14:creationId xmlns:p14="http://schemas.microsoft.com/office/powerpoint/2010/main" val="1839933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doc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A1. Low Enforcement </a:t>
            </a:r>
          </a:p>
          <a:p>
            <a:r>
              <a:rPr lang="en-US" dirty="0" smtClean="0"/>
              <a:t>A2. Low Perceived Risk of Arrest/Legal Consequences</a:t>
            </a:r>
          </a:p>
          <a:p>
            <a:r>
              <a:rPr lang="en-US" dirty="0" smtClean="0"/>
              <a:t>A3. Retail Access</a:t>
            </a:r>
          </a:p>
          <a:p>
            <a:r>
              <a:rPr lang="en-US" dirty="0" smtClean="0"/>
              <a:t>A4. Social Access</a:t>
            </a:r>
          </a:p>
          <a:p>
            <a:r>
              <a:rPr lang="en-US" dirty="0" smtClean="0"/>
              <a:t>A5. Individual Characteristics (DS)</a:t>
            </a:r>
          </a:p>
          <a:p>
            <a:r>
              <a:rPr lang="en-US" dirty="0" smtClean="0"/>
              <a:t>A6. Community Awareness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00516" y="1600200"/>
            <a:ext cx="3886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 smtClean="0"/>
              <a:t>R2. Retail Access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 smtClean="0"/>
              <a:t>R3. Social Access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 smtClean="0"/>
              <a:t>R4. Social Norms/Attitudes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98342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002" y="304800"/>
            <a:ext cx="8401335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Environmental vs  Community Based 		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Establishes or changes </a:t>
            </a:r>
            <a:r>
              <a:rPr lang="en-US" sz="1800" dirty="0" smtClean="0"/>
              <a:t>written or unwritten </a:t>
            </a:r>
            <a:r>
              <a:rPr lang="en-US" dirty="0" smtClean="0"/>
              <a:t>community standards, codes, and attitudes, </a:t>
            </a:r>
          </a:p>
          <a:p>
            <a:pPr lvl="1"/>
            <a:r>
              <a:rPr lang="en-US" dirty="0" smtClean="0"/>
              <a:t>thereby influencing alcohol and other drug use by the general population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76800" y="1752600"/>
            <a:ext cx="39624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Provides ongoing networking activities and TA to community groups or agencies.</a:t>
            </a:r>
          </a:p>
          <a:p>
            <a:r>
              <a:rPr lang="en-US" dirty="0" smtClean="0"/>
              <a:t>It encompasses neighborhood-based, grassroots empowerment models</a:t>
            </a:r>
          </a:p>
          <a:p>
            <a:pPr lvl="1"/>
            <a:r>
              <a:rPr lang="en-US" dirty="0" smtClean="0"/>
              <a:t> using action planning and collaborative systems planning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27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67200"/>
            <a:ext cx="8229600" cy="1858963"/>
          </a:xfrm>
        </p:spPr>
        <p:txBody>
          <a:bodyPr>
            <a:normAutofit/>
          </a:bodyPr>
          <a:lstStyle/>
          <a:p>
            <a:r>
              <a:rPr lang="en-US" dirty="0" smtClean="0"/>
              <a:t>Community Based Process -- $1,153,000.35</a:t>
            </a:r>
          </a:p>
          <a:p>
            <a:r>
              <a:rPr lang="en-US" dirty="0" smtClean="0"/>
              <a:t>Environmental --$180,801.88</a:t>
            </a:r>
          </a:p>
          <a:p>
            <a:r>
              <a:rPr lang="en-US" dirty="0" smtClean="0"/>
              <a:t>Information Dissemination -- $95,068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95400"/>
            <a:ext cx="8839200" cy="2817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932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Provider Example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073" y="1600200"/>
            <a:ext cx="650985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Up Arrow 3"/>
          <p:cNvSpPr/>
          <p:nvPr/>
        </p:nvSpPr>
        <p:spPr>
          <a:xfrm>
            <a:off x="4191000" y="6172200"/>
            <a:ext cx="609600" cy="457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75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329</TotalTime>
  <Words>399</Words>
  <Application>Microsoft Office PowerPoint</Application>
  <PresentationFormat>On-screen Show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Center for  Substance Abuse Prevention (CSAP) Six and STAR Data</vt:lpstr>
      <vt:lpstr>Environmental</vt:lpstr>
      <vt:lpstr>Community Based Process</vt:lpstr>
      <vt:lpstr>Information Dissemination</vt:lpstr>
      <vt:lpstr>Differences?</vt:lpstr>
      <vt:lpstr>SMART doc Strategies</vt:lpstr>
      <vt:lpstr>Environmental vs  Community Based   Process</vt:lpstr>
      <vt:lpstr>STAR Data</vt:lpstr>
      <vt:lpstr>Provider Example</vt:lpstr>
      <vt:lpstr>STAR CSAP 6 graph</vt:lpstr>
      <vt:lpstr>PowerPoint Presentation</vt:lpstr>
      <vt:lpstr>Strategy/SPF Pie Chart</vt:lpstr>
      <vt:lpstr>What does this mean?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Center for  Substance Abuse Prevention (CSAP) Six and STAR Data</dc:title>
  <dc:creator>Heather Stanton</dc:creator>
  <cp:lastModifiedBy>Heather Stanton</cp:lastModifiedBy>
  <cp:revision>20</cp:revision>
  <dcterms:created xsi:type="dcterms:W3CDTF">2019-02-18T20:25:48Z</dcterms:created>
  <dcterms:modified xsi:type="dcterms:W3CDTF">2019-02-19T01:55:06Z</dcterms:modified>
</cp:coreProperties>
</file>